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NanumGothicExtraBold"/>
      <p:bold r:id="rId59"/>
    </p:embeddedFont>
    <p:embeddedFont>
      <p:font typeface="Nanum Gothic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08A179-75C7-41A2-888B-2B61AB8A2810}">
  <a:tblStyle styleId="{0408A179-75C7-41A2-888B-2B61AB8A28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NanumGothic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NanumGothic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NanumGothicExtraBold-bold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21fbc38a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421fbc38a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b0bc4813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b0bc4813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21fbc38a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421fbc38a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21fbc38a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421fbc38a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21fbc38a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21fbc38a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21fbc38a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21fbc38a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21fbc38a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421fbc38a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21fbc38a7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421fbc38a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21fbc38a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421fbc38a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d996e5d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8d996e5d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5813ef426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5813ef426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d996e5df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8d996e5df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d996e5df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8d996e5df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8d996e5df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8d996e5df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8d996e5df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8d996e5df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8d996e5df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8d996e5df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d996e5df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8d996e5df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d996e5df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8d996e5df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d996e5df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8d996e5df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8d996e5df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8d996e5df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8d996e5df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8d996e5df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21fbc38a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421fbc38a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8d996e5df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8d996e5df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8d996e5df8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8d996e5df8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7b6adaaff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7b6adaaff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8d996e5df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8d996e5df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7b6adaaff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7b6adaaff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8d996e5df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8d996e5df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8d996e5df8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8d996e5df8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8d996e5df8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8d996e5df8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7b6adaaff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7b6adaaff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8d996e5df8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8d996e5df8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75813ef426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75813ef42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7b0bc4813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7b0bc4813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7b6adaaff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7b6adaaff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7b6adaaff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7b6adaaff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7b6adaaff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7b6adaaff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7b6adaaff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7b6adaaff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b6adaaff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7b6adaaff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7b6adaaff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7b6adaaff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7b0bc4813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7b0bc4813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7b6adaaff9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7b6adaaff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7b6adaaff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7b6adaaff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421fbc38a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421fbc38a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7b6adaaff9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7b6adaaff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7b6adaaff9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7b6adaaff9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7b6adaaff9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7b6adaaff9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3ec75391cc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3ec75391cc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21fbc38a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421fbc38a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7b0bc4813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7b0bc4813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21fbc38a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21fbc38a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21fbc38a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421fbc38a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7200" y="152400"/>
            <a:ext cx="4533921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675" y="3513050"/>
            <a:ext cx="1821726" cy="182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5600" y="576915"/>
            <a:ext cx="1612000" cy="4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3691750" y="1992500"/>
            <a:ext cx="5266200" cy="14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anumGothicExtraBold"/>
              <a:buNone/>
              <a:defRPr sz="40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73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" y="24088"/>
            <a:ext cx="646375" cy="6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Gothic"/>
              <a:buNone/>
              <a:defRPr b="1" sz="2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35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Relationship Id="rId5" Type="http://schemas.openxmlformats.org/officeDocument/2006/relationships/image" Target="../media/image30.png"/><Relationship Id="rId6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Relationship Id="rId6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6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2.png"/><Relationship Id="rId4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Relationship Id="rId4" Type="http://schemas.openxmlformats.org/officeDocument/2006/relationships/image" Target="../media/image6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image" Target="../media/image6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1.png"/><Relationship Id="rId4" Type="http://schemas.openxmlformats.org/officeDocument/2006/relationships/image" Target="../media/image68.png"/><Relationship Id="rId5" Type="http://schemas.openxmlformats.org/officeDocument/2006/relationships/image" Target="../media/image6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3.png"/><Relationship Id="rId4" Type="http://schemas.openxmlformats.org/officeDocument/2006/relationships/image" Target="../media/image7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9.png"/><Relationship Id="rId4" Type="http://schemas.openxmlformats.org/officeDocument/2006/relationships/image" Target="../media/image7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6.png"/><Relationship Id="rId4" Type="http://schemas.openxmlformats.org/officeDocument/2006/relationships/image" Target="../media/image94.png"/><Relationship Id="rId5" Type="http://schemas.openxmlformats.org/officeDocument/2006/relationships/image" Target="../media/image71.png"/><Relationship Id="rId6" Type="http://schemas.openxmlformats.org/officeDocument/2006/relationships/image" Target="../media/image74.png"/><Relationship Id="rId7" Type="http://schemas.openxmlformats.org/officeDocument/2006/relationships/image" Target="../media/image7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3.png"/><Relationship Id="rId4" Type="http://schemas.openxmlformats.org/officeDocument/2006/relationships/image" Target="../media/image8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6.png"/><Relationship Id="rId4" Type="http://schemas.openxmlformats.org/officeDocument/2006/relationships/image" Target="../media/image7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1.png"/><Relationship Id="rId4" Type="http://schemas.openxmlformats.org/officeDocument/2006/relationships/image" Target="../media/image77.png"/><Relationship Id="rId5" Type="http://schemas.openxmlformats.org/officeDocument/2006/relationships/image" Target="../media/image8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4.png"/><Relationship Id="rId4" Type="http://schemas.openxmlformats.org/officeDocument/2006/relationships/image" Target="../media/image8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6.png"/><Relationship Id="rId4" Type="http://schemas.openxmlformats.org/officeDocument/2006/relationships/image" Target="../media/image9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8.png"/><Relationship Id="rId4" Type="http://schemas.openxmlformats.org/officeDocument/2006/relationships/image" Target="../media/image9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2.png"/><Relationship Id="rId4" Type="http://schemas.openxmlformats.org/officeDocument/2006/relationships/image" Target="../media/image9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mvnrepository.com/" TargetMode="External"/><Relationship Id="rId4" Type="http://schemas.openxmlformats.org/officeDocument/2006/relationships/image" Target="../media/image97.png"/><Relationship Id="rId5" Type="http://schemas.openxmlformats.org/officeDocument/2006/relationships/image" Target="../media/image9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2.png"/><Relationship Id="rId4" Type="http://schemas.openxmlformats.org/officeDocument/2006/relationships/image" Target="../media/image10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1.png"/><Relationship Id="rId4" Type="http://schemas.openxmlformats.org/officeDocument/2006/relationships/image" Target="../media/image9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mvnrepository.com/" TargetMode="External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7106890" y="970005"/>
            <a:ext cx="1472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lang="ko" sz="8000">
                <a:solidFill>
                  <a:srgbClr val="FFFFFF"/>
                </a:solidFill>
              </a:rPr>
              <a:t>11</a:t>
            </a:r>
            <a:endParaRPr b="1" i="0" sz="8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412050" y="2121000"/>
            <a:ext cx="53124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" sz="40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JSP 표준 태그 라이브러리 (JSTL)</a:t>
            </a:r>
            <a:endParaRPr i="0" sz="4000" u="none" cap="none" strike="noStrike">
              <a:solidFill>
                <a:srgbClr val="FFFFFF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2" name="Google Shape;62;p13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11.2 JSTL 사용 설정</a:t>
            </a:r>
            <a:endParaRPr/>
          </a:p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라이브러리 다운로드(계속)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다운로드 한 jar 파일은 webapp/WEB-INF/lib 폴더로 복사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00" y="1710475"/>
            <a:ext cx="477202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4" name="Google Shape;144;p23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코어(Core) 태그의 종류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488" y="1050075"/>
            <a:ext cx="6449026" cy="40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2" name="Google Shape;152;p24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</a:rPr>
              <a:t>&lt;c:set&gt; 태그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&lt;c:set&gt; 태그는 EL에서 사용할 변수나 자바빈즈를 생성할 때 사용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영역에 속성을 저장할 때 사용하는 setAttribute( ) 메서드와 같은 역할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아래 2가지 방식으로 사용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</a:rPr>
              <a:t>속성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675" y="1704975"/>
            <a:ext cx="399097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550" y="2162175"/>
            <a:ext cx="402907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988" y="2886075"/>
            <a:ext cx="7058025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2" name="Google Shape;162;p25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</a:rPr>
              <a:t>&lt;c:set&gt; 태그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229150" y="1014191"/>
            <a:ext cx="54417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11-1]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webapp/11JSTL/core/Set1.jsp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4875"/>
            <a:ext cx="6080726" cy="245231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6233125" y="1358600"/>
            <a:ext cx="29109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JSTL 사용을 위한 taglib 지시어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&lt;c:set&gt; 태그를 통한 변수 선언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03300" lvl="0" marL="24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일반 값 입력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03300" lvl="0" marL="24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EL사용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03300" lvl="0" marL="24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표현식 사용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03300" lvl="0" marL="24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태그 사이에 값 지정</a:t>
            </a:r>
            <a:b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228600" y="3886200"/>
            <a:ext cx="831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FF00FF"/>
                </a:highlight>
                <a:latin typeface="Nanum Gothic"/>
                <a:ea typeface="Nanum Gothic"/>
                <a:cs typeface="Nanum Gothic"/>
                <a:sym typeface="Nanum Gothic"/>
              </a:rPr>
              <a:t>[Note]</a:t>
            </a:r>
            <a: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>
                <a:solidFill>
                  <a:srgbClr val="FF00FF"/>
                </a:solidFill>
                <a:latin typeface="Nanum Gothic"/>
                <a:ea typeface="Nanum Gothic"/>
                <a:cs typeface="Nanum Gothic"/>
                <a:sym typeface="Nanum Gothic"/>
              </a:rPr>
              <a:t>scope 속성을 통한 영역지정이 없으므로  가장 좁은 page영역에 저장됨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3" name="Google Shape;173;p26"/>
          <p:cNvSpPr txBox="1"/>
          <p:nvPr/>
        </p:nvSpPr>
        <p:spPr>
          <a:xfrm>
            <a:off x="229150" y="1014191"/>
            <a:ext cx="54417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11-1] webapp/11JSTL/core/Set1.jsp(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계속)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6233125" y="1358600"/>
            <a:ext cx="29109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❽ 자바빈즈 생성시 생성자를 통해 초깃값을 설정 후 reques 영역에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❿ target 과 property 속성을 통해 자바빈즈의 값 설정.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이때는 setter를 통해 값이 설정됨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3301"/>
            <a:ext cx="6080726" cy="367121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</a:rPr>
              <a:t>&lt;c:set&gt; 태그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</a:rPr>
              <a:t>&lt;c:set&gt; 태그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2" name="Google Shape;182;p2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183" name="Google Shape;18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4" name="Google Shape;184;p27"/>
          <p:cNvSpPr txBox="1"/>
          <p:nvPr/>
        </p:nvSpPr>
        <p:spPr>
          <a:xfrm>
            <a:off x="229150" y="1166591"/>
            <a:ext cx="54417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11-2] webapp/11JSTL/core/Set2.jsp (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컬렉션을 변수로 설정)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6233125" y="1511000"/>
            <a:ext cx="29109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List 컬렉션 생성 후 Person 객체 추가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List를 request영역에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List 는 인덱스를 통해 접근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1900"/>
            <a:ext cx="6080724" cy="249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93" name="Google Shape;193;p28"/>
          <p:cNvSpPr txBox="1"/>
          <p:nvPr/>
        </p:nvSpPr>
        <p:spPr>
          <a:xfrm>
            <a:off x="229150" y="1166591"/>
            <a:ext cx="54417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11-2] webapp/11JSTL/core/Set2.jsp (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계속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6233125" y="1511000"/>
            <a:ext cx="29109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❻ Map 컬렉션 생성 후 Person 객체 추가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❼ request 영역에 Map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❽ Map은 key를 통해 접근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1900"/>
            <a:ext cx="6080724" cy="2531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429" y="2989888"/>
            <a:ext cx="30861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</a:rPr>
              <a:t>&lt;c:set&gt; 태그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</a:rPr>
              <a:t>&lt;c:remove&gt; 태그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&lt;c:set&gt; 태그로 설정한 변수를 제거할 때 사용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JSP에서 영역의 속성을 제거할 때 사용하는 removeAttribute( ) 메서드와 같은 역할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속성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229150" y="3300191"/>
            <a:ext cx="54417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11-3] webapp/11JSTL/core/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Remove.jsp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6233125" y="3658975"/>
            <a:ext cx="29109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4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가지 영역에 같은 속성명으로 서로 다른 값을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938" y="1917800"/>
            <a:ext cx="70961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400" y="3659017"/>
            <a:ext cx="6090726" cy="1076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</a:rPr>
              <a:t>&lt;c:remove&gt; 태그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4" name="Google Shape;214;p3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215" name="Google Shape;21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6" name="Google Shape;216;p30"/>
          <p:cNvSpPr txBox="1"/>
          <p:nvPr/>
        </p:nvSpPr>
        <p:spPr>
          <a:xfrm>
            <a:off x="229150" y="1022312"/>
            <a:ext cx="54417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11-3] webapp/11JSTL/core/Remove.jsp(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계속)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6233125" y="1434800"/>
            <a:ext cx="29109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scope로 sesssion영역을 지정했으므로 지정된 속성만 삭제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❼ 영역 지정이 없으면 모든 영역의 속성을 삭제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❽ 아무값도 출력되지 않음.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9500"/>
            <a:ext cx="6080725" cy="292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100" y="3256110"/>
            <a:ext cx="2910900" cy="1887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225" name="Google Shape;22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6" name="Google Shape;226;p31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</a:rPr>
              <a:t>&lt;c:if&gt; 태그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자바의 if와 동일하게 제어 구문을 작성할 때 사용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else가 별도로없기 때문에 여러 조건을 나열하는 형태로 작성하기에는 어려움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속성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900" y="1716180"/>
            <a:ext cx="41338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838" y="2836442"/>
            <a:ext cx="6410325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목표 및 순서</a:t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221550" y="839425"/>
            <a:ext cx="8700900" cy="4217400"/>
          </a:xfrm>
          <a:prstGeom prst="roundRect">
            <a:avLst>
              <a:gd fmla="val 4538" name="adj"/>
            </a:avLst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▣ 학습 목표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●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JSP의 표준 태그 라이브러리인 JSTL을 사용하면 </a:t>
            </a: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스크립틀릿을 사용하지 않고도</a:t>
            </a: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 제어문, 반복문 등을 사용할 수 있습니다. JSTL이 제공하는 다양한 태그를 학습합니다. 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학습 순서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425" y="2344200"/>
            <a:ext cx="5610225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234" name="Google Shape;23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</a:rPr>
              <a:t>&lt;c:if&gt; 태그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302425" y="984872"/>
            <a:ext cx="54417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11-4] webapp/11JSTL/core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/If.jsp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19" y="1362190"/>
            <a:ext cx="4561390" cy="37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/>
          <p:nvPr/>
        </p:nvSpPr>
        <p:spPr>
          <a:xfrm>
            <a:off x="5004129" y="1320625"/>
            <a:ext cx="40170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2개의 변수를 선언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number를 2로 나눈 나머지가 0과 같은지 판단한 결과를 변수 result에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number가 100이므로 true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문자열끼리 비교한 결과를 result2에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not을 이용해 else와 같은 구문으로 작성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9" name="Google Shape;2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4950" y="3428038"/>
            <a:ext cx="3886200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245" name="Google Shape;24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46" name="Google Shape;246;p33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</a:rPr>
              <a:t>&lt;c:if&gt; 태그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7" name="Google Shape;247;p33"/>
          <p:cNvSpPr txBox="1"/>
          <p:nvPr/>
        </p:nvSpPr>
        <p:spPr>
          <a:xfrm>
            <a:off x="302425" y="984872"/>
            <a:ext cx="54417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11-4] webapp/11JSTL/core/If.jsp(계속)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8" name="Google Shape;248;p33"/>
          <p:cNvSpPr txBox="1"/>
          <p:nvPr/>
        </p:nvSpPr>
        <p:spPr>
          <a:xfrm>
            <a:off x="5004129" y="1320625"/>
            <a:ext cx="40170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❻ 주의사항1 : EL이 아닌 일반값이 오면 false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❼ 주의사항2 : 문자열 ‘true’는 대소문자 관계없이 true. 가령 tRuE라고 써도 동일한 결과.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❽ 주의사항3 : test 속성에 EL을 통해 조건식을 쓸때 공백이 삽입되면 무조건 false를 반환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49" name="Google Shape;249;p33"/>
          <p:cNvGrpSpPr/>
          <p:nvPr/>
        </p:nvGrpSpPr>
        <p:grpSpPr>
          <a:xfrm>
            <a:off x="348756" y="1389586"/>
            <a:ext cx="4655639" cy="3402318"/>
            <a:chOff x="207525" y="1576025"/>
            <a:chExt cx="4095750" cy="2993154"/>
          </a:xfrm>
        </p:grpSpPr>
        <p:pic>
          <p:nvPicPr>
            <p:cNvPr id="250" name="Google Shape;250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25" y="1854450"/>
              <a:ext cx="4095750" cy="2714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7525" y="1576025"/>
              <a:ext cx="4095750" cy="285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2" name="Google Shape;25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0486" y="2655579"/>
            <a:ext cx="3834914" cy="582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9750" y="3848100"/>
            <a:ext cx="352425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259" name="Google Shape;25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60" name="Google Shape;260;p34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&lt;c:choose&gt;, &lt;c:when&gt;, &lt;c:otherwise&gt;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태그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다중 조건을 판단해야 할 때 사용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하위 태그로 &lt;c:when&gt;, &lt;c:otherwise&gt; 태그를 함께 사용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&lt;c:if&gt;와 동일하게 조건은 test 속성을 사용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300" y="1546856"/>
            <a:ext cx="5656451" cy="10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4"/>
          <p:cNvSpPr txBox="1"/>
          <p:nvPr/>
        </p:nvSpPr>
        <p:spPr>
          <a:xfrm>
            <a:off x="302425" y="2850307"/>
            <a:ext cx="54417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11-5] webapp/11JSTL/core/Choose.jsp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00" y="3202975"/>
            <a:ext cx="5885238" cy="18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4"/>
          <p:cNvSpPr txBox="1"/>
          <p:nvPr/>
        </p:nvSpPr>
        <p:spPr>
          <a:xfrm>
            <a:off x="6336150" y="3202975"/>
            <a:ext cx="28080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변수를 생성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number를 2로 나눈 나머지가 0인지 판단하는 조건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270" name="Google Shape;27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1" name="Google Shape;271;p35"/>
          <p:cNvSpPr txBox="1"/>
          <p:nvPr/>
        </p:nvSpPr>
        <p:spPr>
          <a:xfrm>
            <a:off x="302425" y="716707"/>
            <a:ext cx="54417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11-5] webapp/11JSTL/core/Choose.jsp(계속)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2" name="Google Shape;2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50" y="1059675"/>
            <a:ext cx="5870550" cy="94908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5"/>
          <p:cNvSpPr txBox="1"/>
          <p:nvPr/>
        </p:nvSpPr>
        <p:spPr>
          <a:xfrm>
            <a:off x="6336150" y="1069375"/>
            <a:ext cx="28080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0이 아닌 경우 홀수가 출력. else문과 동일한 기능.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get방식으로 전송된 국,영,수 점수를 EL로 받은 후 평균값 계산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❻ 평균값 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❼ 학점 판단 후 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74" name="Google Shape;274;p35"/>
          <p:cNvGrpSpPr/>
          <p:nvPr/>
        </p:nvGrpSpPr>
        <p:grpSpPr>
          <a:xfrm>
            <a:off x="416165" y="2093030"/>
            <a:ext cx="5870560" cy="3050669"/>
            <a:chOff x="416150" y="2092950"/>
            <a:chExt cx="5934654" cy="3108487"/>
          </a:xfrm>
        </p:grpSpPr>
        <p:pic>
          <p:nvPicPr>
            <p:cNvPr id="275" name="Google Shape;275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6150" y="2092950"/>
              <a:ext cx="5920000" cy="1575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0804" y="3653846"/>
              <a:ext cx="5920000" cy="15475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7" name="Google Shape;27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4945" y="3273825"/>
            <a:ext cx="4019055" cy="18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283" name="Google Shape;28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84" name="Google Shape;284;p36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&lt;c:forEach&gt; 태그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반복을 위해 사용되는 태그로 일반 for문, 향상된 for문 2가지로 사용 가능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일반 for문 형태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향상된 for문 형태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5" name="Google Shape;2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150" y="1761705"/>
            <a:ext cx="6031351" cy="73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2150" y="2878239"/>
            <a:ext cx="6031351" cy="739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292" name="Google Shape;29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93" name="Google Shape;293;p37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&lt;c:forEach&gt; 태그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속성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4" name="Google Shape;2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575" y="1591851"/>
            <a:ext cx="7729425" cy="29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300" name="Google Shape;30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01" name="Google Shape;301;p38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&lt;c:forEach&gt; 태그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varStatus 속성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var속성과 별개로 루프의 자세한 상태 정보를 반환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for문의 형태에 따라 확인할 수 있는 값이 조금 다름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525" y="2111000"/>
            <a:ext cx="641032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308" name="Google Shape;30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09" name="Google Shape;309;p39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&lt;c:forEach&gt; 태그 - 일반 for문 형태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0" name="Google Shape;310;p39"/>
          <p:cNvSpPr txBox="1"/>
          <p:nvPr/>
        </p:nvSpPr>
        <p:spPr>
          <a:xfrm>
            <a:off x="302425" y="1021507"/>
            <a:ext cx="54417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11-6] webapp/11JSTL/core/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ForEachNormal.jsp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1" name="Google Shape;311;p39"/>
          <p:cNvSpPr txBox="1"/>
          <p:nvPr/>
        </p:nvSpPr>
        <p:spPr>
          <a:xfrm>
            <a:off x="6209100" y="916975"/>
            <a:ext cx="28836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1~3까지 1씩 증가하며 반복.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 증가하는 값은 변수 i에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3~5까지 증가하는 반복문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varStatus를 통한 상태값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39299" lvl="0" marL="280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count : 실제반복횟수(1부터)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39299" lvl="0" marL="280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index : 변수 i의 현재값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39299" lvl="0" marL="280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current : 변수 i의 현재값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2" name="Google Shape;3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25" y="1374175"/>
            <a:ext cx="6024468" cy="36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8775" y="2774000"/>
            <a:ext cx="3165225" cy="23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319" name="Google Shape;31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20" name="Google Shape;320;p40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&lt;c:forEach&gt; 태그 - 향상된 for문 형태1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302425" y="1021507"/>
            <a:ext cx="54417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11-7] webapp/11JSTL/core/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ForEachExtend1.jsp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2" name="Google Shape;322;p40"/>
          <p:cNvSpPr txBox="1"/>
          <p:nvPr/>
        </p:nvSpPr>
        <p:spPr>
          <a:xfrm>
            <a:off x="5623775" y="1113325"/>
            <a:ext cx="34395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문자열 배열 생성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배열의 크기만큼 반복하며 배열의 원소를 c에 할당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varStatus를 통한 상태값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39299" lvl="0" marL="280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count : 실제 반복 횟수(1부터)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39299" lvl="0" marL="280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index : 현재 루프의 인덱스(0부터)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39299" lvl="0" marL="280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current : 변수 c의 현재값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3" name="Google Shape;3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351225"/>
            <a:ext cx="5395163" cy="3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3200" y="2994750"/>
            <a:ext cx="3670800" cy="21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330" name="Google Shape;33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31" name="Google Shape;331;p41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&lt;c:forEach&gt; 태그 - 향상된 for문 형태2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302425" y="1173907"/>
            <a:ext cx="54417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11-8] webapp/11JSTL/core/ForEachExtend2.jsp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5623775" y="1602925"/>
            <a:ext cx="34395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List 컬렉션 생성 및 Person객체 추가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변수로 선언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List에 저장된 갯수만큼 반복하여 var속성에 지정한 변수로 할당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멤버 변수명을 통해 getter를 호출하여 값 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4" name="Google Shape;3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0" y="1602925"/>
            <a:ext cx="5542116" cy="19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50" y="3549175"/>
            <a:ext cx="5542125" cy="645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774" y="3830924"/>
            <a:ext cx="3397375" cy="1170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목표 및 순서</a:t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221550" y="839425"/>
            <a:ext cx="8700900" cy="4217400"/>
          </a:xfrm>
          <a:prstGeom prst="roundRect">
            <a:avLst>
              <a:gd fmla="val 4538" name="adj"/>
            </a:avLst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활용 사례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JSTL은 모델2 방식의 웹 애플리케이션을 개발할 때 EL과 함께 주로 사용됩니다. EL과 마찬가지로 4가지 영역에 저장된 속성값을 사용할 수 있습니다. 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서블릿까지 학습을 마친후 14장에서 모델2 방식의 게시판을 제작해보면 활용법을 명확히 알 수 있습니다. 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342" name="Google Shape;34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43" name="Google Shape;343;p42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&lt;c:forEach&gt; 태그 - 향상된 for문 형태2(계속)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4" name="Google Shape;344;p42"/>
          <p:cNvSpPr txBox="1"/>
          <p:nvPr/>
        </p:nvSpPr>
        <p:spPr>
          <a:xfrm>
            <a:off x="302425" y="1250107"/>
            <a:ext cx="54417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11-8] webapp/11JSTL/core/ForEachExtend2.jsp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5" name="Google Shape;345;p42"/>
          <p:cNvSpPr txBox="1"/>
          <p:nvPr/>
        </p:nvSpPr>
        <p:spPr>
          <a:xfrm>
            <a:off x="5623763" y="1685850"/>
            <a:ext cx="34395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Map 컬렉션 생성 및 Person객체 추가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❻ 변수 생성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❼ Map의 갯수만큼 반복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❽ 컬렉션을 순회하면서 Key와 Value를 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6" name="Google Shape;3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00" y="1679125"/>
            <a:ext cx="5496274" cy="2369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2588" y="3371700"/>
            <a:ext cx="2891413" cy="17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353" name="Google Shape;35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54" name="Google Shape;354;p43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&lt;c:forTokens&gt; 태그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구분자를 기준으로 문자열을 나눠 토큰의 개수만큼 반복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5" name="Google Shape;355;p43"/>
          <p:cNvSpPr txBox="1"/>
          <p:nvPr/>
        </p:nvSpPr>
        <p:spPr>
          <a:xfrm>
            <a:off x="302425" y="2975228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11-9] webapp/11JSTL/core/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ForTokens.jsp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6" name="Google Shape;356;p43"/>
          <p:cNvSpPr txBox="1"/>
          <p:nvPr/>
        </p:nvSpPr>
        <p:spPr>
          <a:xfrm>
            <a:off x="6039025" y="3352575"/>
            <a:ext cx="3105000" cy="13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콤마로 구분된 문자열 정의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delims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속성에 구분자인 콤마를 입력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구분자를 기준으로 분리된 토큰은 var속성의 변수에 저장됨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7" name="Google Shape;3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263" y="1413514"/>
            <a:ext cx="7499125" cy="393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8" name="Google Shape;358;p43"/>
          <p:cNvGraphicFramePr/>
          <p:nvPr/>
        </p:nvGraphicFramePr>
        <p:xfrm>
          <a:off x="718275" y="186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{0408A179-75C7-41A2-888B-2B61AB8A2810}</a:tableStyleId>
              </a:tblPr>
              <a:tblGrid>
                <a:gridCol w="161925"/>
                <a:gridCol w="73372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토큰이란?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일반적으로 토큰은 ‘문법적으로 의미있는 최소 단위’를 말함.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전화번호를 예로 든다면 “010-1234-5678”을 구분자 -(하이픈)으로 분리하면 “010”, “1234”, “5678”이 각각 토큰이 됨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6913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359" name="Google Shape;35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52583"/>
            <a:ext cx="5886613" cy="17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365" name="Google Shape;36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66" name="Google Shape;366;p44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&lt;c:import&gt; 태그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&lt;jsp:include&gt; 액션 태그와 같이 외부 파일을 현재 위치에 삽입할 때 사용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웹 애플리케이션에 속하지 않은 외부의 페이지도 삽입할 수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다음과 같이 var속성을 사용하면 선언과 삽입을 분리할 수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매개변수로 전달할 값이 있다면 &lt;c:param&gt;태그를 사용하면 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7" name="Google Shape;3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450" y="1658324"/>
            <a:ext cx="44767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913" y="2413554"/>
            <a:ext cx="545782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2663" y="3385767"/>
            <a:ext cx="4638675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375" name="Google Shape;37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76" name="Google Shape;376;p45"/>
          <p:cNvSpPr txBox="1"/>
          <p:nvPr/>
        </p:nvSpPr>
        <p:spPr>
          <a:xfrm>
            <a:off x="6978058" y="1373425"/>
            <a:ext cx="21741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포함시킬 2개의 파일을 먼저 준비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7" name="Google Shape;377;p45"/>
          <p:cNvSpPr txBox="1"/>
          <p:nvPr/>
        </p:nvSpPr>
        <p:spPr>
          <a:xfrm>
            <a:off x="302425" y="1021498"/>
            <a:ext cx="54417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11-10] webapp/11JSTL/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inc/OtherPage.jsp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11-11] webapp/11JSTL/inc/GoldPage.jsp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8" name="Google Shape;3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25" y="1373433"/>
            <a:ext cx="666750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5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&lt;c:import&gt; 태그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0" name="Google Shape;38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425" y="3852163"/>
            <a:ext cx="6667500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386" name="Google Shape;38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87" name="Google Shape;387;p46"/>
          <p:cNvSpPr txBox="1"/>
          <p:nvPr/>
        </p:nvSpPr>
        <p:spPr>
          <a:xfrm>
            <a:off x="302425" y="1021503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11-12] webapp/11JSTL/core/Import.jsp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8" name="Google Shape;388;p46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&lt;c:import&gt; 태그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9" name="Google Shape;3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1075"/>
            <a:ext cx="6965975" cy="33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6"/>
          <p:cNvSpPr txBox="1"/>
          <p:nvPr/>
        </p:nvSpPr>
        <p:spPr>
          <a:xfrm>
            <a:off x="6244875" y="1431075"/>
            <a:ext cx="28992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request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영역에 속성 저장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OtherPage를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임포트 한 후 변수에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임포트 한 페이지로 파라미터 전달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임포트 한 문서를 현재위치에 삽입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골든래빗 웹 사이트를 통째로 삽입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396" name="Google Shape;39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97" name="Google Shape;397;p47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&lt;c:redirect&gt; 태그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response 내장 객체의 sendRedirect( )와 동일하게 페이지 이동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매개변수를 전달하고 싶다면 &lt;c:import&gt; 태그와 동일하게 &lt;c:param&gt; 태그를 사용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8" name="Google Shape;398;p47"/>
          <p:cNvSpPr txBox="1"/>
          <p:nvPr/>
        </p:nvSpPr>
        <p:spPr>
          <a:xfrm>
            <a:off x="302425" y="2164503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11-13] webapp/11JSTL/core/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Redirect.jsp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9" name="Google Shape;399;p47"/>
          <p:cNvSpPr txBox="1"/>
          <p:nvPr/>
        </p:nvSpPr>
        <p:spPr>
          <a:xfrm>
            <a:off x="6703571" y="2561837"/>
            <a:ext cx="24405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request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영역에 변수 저장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OtherPage로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리다이렉트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매개변수 전달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00" name="Google Shape;4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3313" y="1774450"/>
            <a:ext cx="362902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25" y="2561813"/>
            <a:ext cx="6496050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2150" y="3803550"/>
            <a:ext cx="6041925" cy="133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408" name="Google Shape;40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9" name="Google Shape;409;p48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&lt;c:url&gt; 태그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지정한 경로와 매개변수를 이용해서 컨텍스트 루트를 포함한 URL을 생성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생성된 URL은 &lt;a&gt; 태그의 href 속성이나, &lt;form&gt; 태그의 action 속성에 사용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0" name="Google Shape;410;p48"/>
          <p:cNvSpPr txBox="1"/>
          <p:nvPr/>
        </p:nvSpPr>
        <p:spPr>
          <a:xfrm>
            <a:off x="302425" y="2088303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11-14] webapp/11JSTL/core/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Url.jsp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1" name="Google Shape;411;p48"/>
          <p:cNvSpPr txBox="1"/>
          <p:nvPr/>
        </p:nvSpPr>
        <p:spPr>
          <a:xfrm>
            <a:off x="6819996" y="2475200"/>
            <a:ext cx="23241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URL을 생성. var속성의 변수에 저장됨.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매개변수 전달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&lt;a&gt; 태그에 적용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12" name="Google Shape;41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738" y="1697025"/>
            <a:ext cx="368617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75" y="2481900"/>
            <a:ext cx="6670926" cy="20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8"/>
          <p:cNvSpPr txBox="1"/>
          <p:nvPr/>
        </p:nvSpPr>
        <p:spPr>
          <a:xfrm>
            <a:off x="152400" y="4512042"/>
            <a:ext cx="8520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FF00FF"/>
                </a:highlight>
                <a:latin typeface="Nanum Gothic"/>
                <a:ea typeface="Nanum Gothic"/>
                <a:cs typeface="Nanum Gothic"/>
                <a:sym typeface="Nanum Gothic"/>
              </a:rPr>
              <a:t>[Note]</a:t>
            </a:r>
            <a: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>
                <a:solidFill>
                  <a:srgbClr val="FF00FF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실행후 소스보기를 해보면 href=”/MustHaveJSP/11JSTL/...” 과 같이 컨텍스트 루트 경로가 포함되어 있는것을 볼 수 있다.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420" name="Google Shape;42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21" name="Google Shape;421;p49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&lt;c:out&gt; 태그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JSP의 표현식처럼 변수를 출력할 때 사용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속성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2" name="Google Shape;4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13" y="1437987"/>
            <a:ext cx="720183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100" y="2400492"/>
            <a:ext cx="702945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429" name="Google Shape;42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30" name="Google Shape;430;p50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&lt;c:out&gt; 태그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1" name="Google Shape;431;p50"/>
          <p:cNvSpPr txBox="1"/>
          <p:nvPr/>
        </p:nvSpPr>
        <p:spPr>
          <a:xfrm>
            <a:off x="302425" y="1021503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11-15] webapp/11JSTL/core/Out.jsp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32" name="Google Shape;4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5100"/>
            <a:ext cx="6963808" cy="3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0"/>
          <p:cNvSpPr txBox="1"/>
          <p:nvPr/>
        </p:nvSpPr>
        <p:spPr>
          <a:xfrm>
            <a:off x="5744125" y="1415100"/>
            <a:ext cx="3399900" cy="3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HTML 태그가 포함된 문자열을 변수 생성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기본 상태에서는 &lt;i&gt;태그가 그대로 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escapeXml 속성을 false로 지정하면 마크업이 적용됨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변수값이 null일때는 default 속성에 적용한 기본값이 출력됨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빈 문자열은 null이 아니므로 기본값은 출력되지 않음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34" name="Google Shape;43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8500" y="3979175"/>
            <a:ext cx="2995500" cy="11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11.3 코어(Core) 태그</a:t>
            </a:r>
            <a:endParaRPr/>
          </a:p>
        </p:txBody>
      </p:sp>
      <p:sp>
        <p:nvSpPr>
          <p:cNvPr id="440" name="Google Shape;44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41" name="Google Shape;441;p51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&lt;c:catch&gt; 태그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예외 처리를 위해 사용됨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Java코드 혹은 EL에서 발생한 예외를 처리할 때 사용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2" name="Google Shape;442;p51"/>
          <p:cNvSpPr txBox="1"/>
          <p:nvPr/>
        </p:nvSpPr>
        <p:spPr>
          <a:xfrm>
            <a:off x="302425" y="1631103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11-16] webapp/11JSTL/core/Catch.jsp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43" name="Google Shape;4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125" y="819950"/>
            <a:ext cx="3009900" cy="866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51"/>
          <p:cNvGrpSpPr/>
          <p:nvPr/>
        </p:nvGrpSpPr>
        <p:grpSpPr>
          <a:xfrm>
            <a:off x="131334" y="1973025"/>
            <a:ext cx="4606519" cy="2202147"/>
            <a:chOff x="207525" y="2854778"/>
            <a:chExt cx="5143500" cy="2458851"/>
          </a:xfrm>
        </p:grpSpPr>
        <p:pic>
          <p:nvPicPr>
            <p:cNvPr id="445" name="Google Shape;445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7525" y="2854778"/>
              <a:ext cx="5143500" cy="122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7525" y="4075379"/>
              <a:ext cx="5143500" cy="1238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7" name="Google Shape;44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6850" y="1973037"/>
            <a:ext cx="4031513" cy="151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7775" y="3557200"/>
            <a:ext cx="4856226" cy="15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11.1 JSTL이란?</a:t>
            </a:r>
            <a:endParaRPr/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JSTL이란..??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JSTL(JSP Standard Tag Library)은 JSP에서 빈번하게 사용되는 조건문, 반복문 등을 처리해주는 태그를 모아 표준으로 만들어 놓은 라이브러리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JSTL을 사용하면 스크립틀릿 없이 태그만으로 작성할 수 있기 때문에 코드가 간결해짐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JSP 와 JSTL 코드 비교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25" y="2574075"/>
            <a:ext cx="5433346" cy="25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11.4 국제화(Formatting) 태그</a:t>
            </a:r>
            <a:endParaRPr/>
          </a:p>
        </p:txBody>
      </p:sp>
      <p:sp>
        <p:nvSpPr>
          <p:cNvPr id="454" name="Google Shape;45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55" name="Google Shape;455;p52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Formatting 태그란..??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국제화 태그로, 국가별로 다양한 언어, 날짜, 시간, 숫자 형식을 설정 할 때 사용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접두어로는 fmt를 사용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국제화 태그의 종류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56" name="Google Shape;4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550" y="1688925"/>
            <a:ext cx="44005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7404" y="2421676"/>
            <a:ext cx="5900845" cy="27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11.4 국제화(Formatting) 태그</a:t>
            </a:r>
            <a:endParaRPr/>
          </a:p>
        </p:txBody>
      </p:sp>
      <p:sp>
        <p:nvSpPr>
          <p:cNvPr id="463" name="Google Shape;46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64" name="Google Shape;464;p53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 포맷팅 및 파싱 - &lt;fmt:formatNumber&gt;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 포맷과 관련한 태그는 &lt;fmt:formatNumber&gt;와 &lt;fmt:parseNumber&gt; 가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속성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65" name="Google Shape;46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050" y="1458238"/>
            <a:ext cx="661987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013" y="2362950"/>
            <a:ext cx="6155631" cy="27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11.4 국제화(Formatting) 태그</a:t>
            </a:r>
            <a:endParaRPr/>
          </a:p>
        </p:txBody>
      </p:sp>
      <p:sp>
        <p:nvSpPr>
          <p:cNvPr id="472" name="Google Shape;47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73" name="Google Shape;473;p54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숫자 포맷팅 및 파싱 - &lt;fmt: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parseNumber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속성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4" name="Google Shape;47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350" y="1097567"/>
            <a:ext cx="6554925" cy="648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p54"/>
          <p:cNvGrpSpPr/>
          <p:nvPr/>
        </p:nvGrpSpPr>
        <p:grpSpPr>
          <a:xfrm>
            <a:off x="855290" y="2206833"/>
            <a:ext cx="7433398" cy="2776955"/>
            <a:chOff x="1039325" y="2143675"/>
            <a:chExt cx="7081450" cy="2645475"/>
          </a:xfrm>
        </p:grpSpPr>
        <p:pic>
          <p:nvPicPr>
            <p:cNvPr id="476" name="Google Shape;476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7275" y="2143675"/>
              <a:ext cx="7029450" cy="1533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39325" y="3601000"/>
              <a:ext cx="7081450" cy="1188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11.4 국제화(Formatting) 태그</a:t>
            </a:r>
            <a:endParaRPr/>
          </a:p>
        </p:txBody>
      </p:sp>
      <p:sp>
        <p:nvSpPr>
          <p:cNvPr id="483" name="Google Shape;48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84" name="Google Shape;484;p55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숫자 포맷팅 및 파싱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5" name="Google Shape;485;p55"/>
          <p:cNvSpPr txBox="1"/>
          <p:nvPr/>
        </p:nvSpPr>
        <p:spPr>
          <a:xfrm>
            <a:off x="302425" y="1005261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11-17] webapp/11JSTL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/etc/Fmt1.jsp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86" name="Google Shape;4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398850"/>
            <a:ext cx="6838371" cy="36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5"/>
          <p:cNvSpPr txBox="1"/>
          <p:nvPr/>
        </p:nvSpPr>
        <p:spPr>
          <a:xfrm>
            <a:off x="6878300" y="1398850"/>
            <a:ext cx="2265600" cy="2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변수 선언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세자리 마다 콤마출력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통화기호 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❻ 백분율(%)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❽ 콤마와 점이 포함된 문자열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❾ 소수점까지 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❿ 정수부만 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8" name="Google Shape;488;p55"/>
          <p:cNvSpPr txBox="1"/>
          <p:nvPr/>
        </p:nvSpPr>
        <p:spPr>
          <a:xfrm>
            <a:off x="4003550" y="747458"/>
            <a:ext cx="5051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FF00FF"/>
                </a:highlight>
                <a:latin typeface="Nanum Gothic"/>
                <a:ea typeface="Nanum Gothic"/>
                <a:cs typeface="Nanum Gothic"/>
                <a:sym typeface="Nanum Gothic"/>
              </a:rPr>
              <a:t>[Note]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>
                <a:solidFill>
                  <a:srgbClr val="FF00FF"/>
                </a:solidFill>
                <a:latin typeface="Nanum Gothic"/>
                <a:ea typeface="Nanum Gothic"/>
                <a:cs typeface="Nanum Gothic"/>
                <a:sym typeface="Nanum Gothic"/>
              </a:rPr>
              <a:t>&lt;%@ taglib prefix="fmt" uri="jakarta.tags.fmt" %&gt; </a:t>
            </a:r>
            <a:endParaRPr b="1">
              <a:solidFill>
                <a:srgbClr val="FF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FF"/>
                </a:solidFill>
                <a:latin typeface="Nanum Gothic"/>
                <a:ea typeface="Nanum Gothic"/>
                <a:cs typeface="Nanum Gothic"/>
                <a:sym typeface="Nanum Gothic"/>
              </a:rPr>
              <a:t>지시어가 상단에 포함되야 함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11.4 국제화(Formatting) 태그</a:t>
            </a:r>
            <a:endParaRPr/>
          </a:p>
        </p:txBody>
      </p:sp>
      <p:sp>
        <p:nvSpPr>
          <p:cNvPr id="494" name="Google Shape;49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95" name="Google Shape;495;p56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날짜 포맷 및 타임존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&lt;fmt:formatDate&gt; 태그는 날짜와 시간 포맷을 지정하는 태그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속성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96" name="Google Shape;4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075" y="1437155"/>
            <a:ext cx="6573499" cy="756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600" y="2421675"/>
            <a:ext cx="6440508" cy="272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11.4 국제화(Formatting) 태그</a:t>
            </a:r>
            <a:endParaRPr/>
          </a:p>
        </p:txBody>
      </p:sp>
      <p:sp>
        <p:nvSpPr>
          <p:cNvPr id="503" name="Google Shape;50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04" name="Google Shape;504;p57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날짜 포맷 및 타임존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5" name="Google Shape;505;p57"/>
          <p:cNvSpPr txBox="1"/>
          <p:nvPr/>
        </p:nvSpPr>
        <p:spPr>
          <a:xfrm>
            <a:off x="302425" y="1005261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11-18] webapp/11JSTL/etc/Fmt2.jsp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06" name="Google Shape;50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382079"/>
            <a:ext cx="5941300" cy="28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8" y="4181902"/>
            <a:ext cx="5941301" cy="880193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7"/>
          <p:cNvSpPr txBox="1"/>
          <p:nvPr/>
        </p:nvSpPr>
        <p:spPr>
          <a:xfrm>
            <a:off x="6017500" y="1382075"/>
            <a:ext cx="3126300" cy="23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Date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객체를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변수로 선언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날짜 포맷을 출력하기 위해 type을 date로 설정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시간 포맷을 출력하기 위해  type을 time으로 설정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날짜와 시간을 동시에 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스타일 대신 pattern 속성을 직접 지정할 수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있음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11.4 국제화(Formatting) 태그</a:t>
            </a:r>
            <a:endParaRPr/>
          </a:p>
        </p:txBody>
      </p:sp>
      <p:sp>
        <p:nvSpPr>
          <p:cNvPr id="514" name="Google Shape;51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15" name="Google Shape;515;p58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로케일 설정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6" name="Google Shape;516;p58"/>
          <p:cNvSpPr txBox="1"/>
          <p:nvPr/>
        </p:nvSpPr>
        <p:spPr>
          <a:xfrm>
            <a:off x="302425" y="1005261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11-19] webapp/11JSTL/etc/Fmt3.jsp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517" name="Google Shape;517;p58"/>
          <p:cNvGrpSpPr/>
          <p:nvPr/>
        </p:nvGrpSpPr>
        <p:grpSpPr>
          <a:xfrm>
            <a:off x="65397" y="1395626"/>
            <a:ext cx="7031972" cy="3432810"/>
            <a:chOff x="1104900" y="1819275"/>
            <a:chExt cx="6934200" cy="3238500"/>
          </a:xfrm>
        </p:grpSpPr>
        <p:pic>
          <p:nvPicPr>
            <p:cNvPr id="518" name="Google Shape;518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4900" y="1819275"/>
              <a:ext cx="6934200" cy="1504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4900" y="3324225"/>
              <a:ext cx="6934200" cy="1733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0" name="Google Shape;520;p58"/>
          <p:cNvSpPr txBox="1"/>
          <p:nvPr/>
        </p:nvSpPr>
        <p:spPr>
          <a:xfrm>
            <a:off x="6659050" y="1382075"/>
            <a:ext cx="2484600" cy="23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Date 객체를 변수로 선언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한글로 설정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일어로 설정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영어로 설정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11.5 XML 태그</a:t>
            </a:r>
            <a:endParaRPr/>
          </a:p>
        </p:txBody>
      </p:sp>
      <p:sp>
        <p:nvSpPr>
          <p:cNvPr id="526" name="Google Shape;52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27" name="Google Shape;527;p59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XML 태그란..??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XML 문서를 처리하기 위한 것으로, XML 파싱 및 출력, 흐름 제어 등의 기능을 제공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접두어는 “x”를 사용하는 다음의 지시어가 필요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xml 태그의 종류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28" name="Google Shape;5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288" y="1857550"/>
            <a:ext cx="402907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9"/>
          <p:cNvSpPr txBox="1"/>
          <p:nvPr/>
        </p:nvSpPr>
        <p:spPr>
          <a:xfrm>
            <a:off x="152400" y="2209800"/>
            <a:ext cx="88131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FF00FF"/>
                </a:highlight>
                <a:latin typeface="Nanum Gothic"/>
                <a:ea typeface="Nanum Gothic"/>
                <a:cs typeface="Nanum Gothic"/>
                <a:sym typeface="Nanum Gothic"/>
              </a:rPr>
              <a:t>[Note]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>
                <a:solidFill>
                  <a:srgbClr val="FF00FF"/>
                </a:solidFill>
                <a:latin typeface="Nanum Gothic"/>
                <a:ea typeface="Nanum Gothic"/>
                <a:cs typeface="Nanum Gothic"/>
                <a:sym typeface="Nanum Gothic"/>
              </a:rPr>
              <a:t>XML(eXtensible Markup Language)이란 확장이 가능한 마크업 언어</a:t>
            </a:r>
            <a:endParaRPr b="1">
              <a:solidFill>
                <a:srgbClr val="FF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FF"/>
                </a:solidFill>
                <a:latin typeface="Nanum Gothic"/>
                <a:ea typeface="Nanum Gothic"/>
                <a:cs typeface="Nanum Gothic"/>
                <a:sym typeface="Nanum Gothic"/>
              </a:rPr>
              <a:t>HTML과는 달리 XML은 태그를 개발자가 직접 정의할 수 있고, 데이터를 저장하고 전달할 목적으로 만들어졌음. 그래서 웹 애플리케이션 사이에서 데이터를 전달하는 역할을 함</a:t>
            </a:r>
            <a:endParaRPr b="1">
              <a:solidFill>
                <a:srgbClr val="FF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30" name="Google Shape;53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063" y="3501175"/>
            <a:ext cx="70675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11.5 XML 태그</a:t>
            </a:r>
            <a:endParaRPr/>
          </a:p>
        </p:txBody>
      </p:sp>
      <p:sp>
        <p:nvSpPr>
          <p:cNvPr id="536" name="Google Shape;53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37" name="Google Shape;537;p60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Xalan.jar 라이브러리 추가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메이븐 저장소에 접속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https://mvnrepository.com/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“Xalan”으로 검색하여 [Xalan Java] 링크를 클릭 ⇒ 2.7.2 를 선택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38" name="Google Shape;53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25" y="2101175"/>
            <a:ext cx="5795763" cy="22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7613" y="2505063"/>
            <a:ext cx="5286375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11.5 XML 태그</a:t>
            </a:r>
            <a:endParaRPr/>
          </a:p>
        </p:txBody>
      </p:sp>
      <p:sp>
        <p:nvSpPr>
          <p:cNvPr id="545" name="Google Shape;54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46" name="Google Shape;546;p61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Xalan.jar 라이브러리 추가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jar 버튼 클릭하여 다운로드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webapp/WEB-INF/lib 폴더에 복사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47" name="Google Shape;54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50" y="1841300"/>
            <a:ext cx="5704100" cy="24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125" y="3394288"/>
            <a:ext cx="3429000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11.1 JSTL이란?</a:t>
            </a:r>
            <a:endParaRPr/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JSTL에서 제공하는 태그 종류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이중 Function, SQL 태그는 거의 사용되지 않음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18227"/>
            <a:ext cx="7626576" cy="24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2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11.5 XML 태그</a:t>
            </a:r>
            <a:endParaRPr/>
          </a:p>
        </p:txBody>
      </p:sp>
      <p:sp>
        <p:nvSpPr>
          <p:cNvPr id="554" name="Google Shape;554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55" name="Google Shape;555;p62"/>
          <p:cNvSpPr txBox="1"/>
          <p:nvPr/>
        </p:nvSpPr>
        <p:spPr>
          <a:xfrm>
            <a:off x="302425" y="929061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11-20] webapp/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11JSTL/inc/BookList.xml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6" name="Google Shape;556;p62"/>
          <p:cNvSpPr txBox="1"/>
          <p:nvPr/>
        </p:nvSpPr>
        <p:spPr>
          <a:xfrm>
            <a:off x="6659050" y="1305875"/>
            <a:ext cx="2484600" cy="23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파싱할 XML 문서 작성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57" name="Google Shape;55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25" y="1322650"/>
            <a:ext cx="6531024" cy="986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025" y="2285113"/>
            <a:ext cx="6531024" cy="213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11.5 XML 태그</a:t>
            </a:r>
            <a:endParaRPr/>
          </a:p>
        </p:txBody>
      </p:sp>
      <p:sp>
        <p:nvSpPr>
          <p:cNvPr id="564" name="Google Shape;56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65" name="Google Shape;565;p63"/>
          <p:cNvSpPr txBox="1"/>
          <p:nvPr/>
        </p:nvSpPr>
        <p:spPr>
          <a:xfrm>
            <a:off x="302425" y="700461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11-20] webapp/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11JSTL/etc/Xml.jsp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66" name="Google Shape;56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00" y="1081575"/>
            <a:ext cx="6504645" cy="9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800" y="2198950"/>
            <a:ext cx="6504649" cy="220130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3"/>
          <p:cNvSpPr txBox="1"/>
          <p:nvPr/>
        </p:nvSpPr>
        <p:spPr>
          <a:xfrm>
            <a:off x="6439775" y="1081575"/>
            <a:ext cx="2704200" cy="23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상단에 taglib 지시어 추가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import를 이용해서 xml 문서의 내용을 변수로 선언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변수의 내용을 파싱해 줄 &lt;x:parse&gt; 태그를 선언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select 속성에 XPath를 이용해 파싱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11.5 XML 태그</a:t>
            </a:r>
            <a:endParaRPr/>
          </a:p>
        </p:txBody>
      </p:sp>
      <p:sp>
        <p:nvSpPr>
          <p:cNvPr id="574" name="Google Shape;574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75" name="Google Shape;575;p64"/>
          <p:cNvSpPr txBox="1"/>
          <p:nvPr/>
        </p:nvSpPr>
        <p:spPr>
          <a:xfrm>
            <a:off x="302425" y="700461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11-20] webapp/11JSTL/etc/Xml.jsp(계속)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76" name="Google Shape;5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00" y="1102171"/>
            <a:ext cx="6562425" cy="18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99" y="3104199"/>
            <a:ext cx="6562424" cy="1871067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4"/>
          <p:cNvSpPr txBox="1"/>
          <p:nvPr/>
        </p:nvSpPr>
        <p:spPr>
          <a:xfrm>
            <a:off x="6439775" y="1081575"/>
            <a:ext cx="2704200" cy="23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❼  &lt;x:choose&gt; 태그를 이용해 가격이 20,000원 이상인지 판단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❽ &lt;x:forEach&gt; 태그를 사용하여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반복되는 노드가 있을때 반복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❾ &lt;x:if&gt; 태그를 사용하여 문자열을 비교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84" name="Google Shape;584;p6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마무리</a:t>
            </a:r>
            <a:endParaRPr/>
          </a:p>
        </p:txBody>
      </p:sp>
      <p:pic>
        <p:nvPicPr>
          <p:cNvPr id="585" name="Google Shape;58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3325" y="3676200"/>
            <a:ext cx="1319625" cy="13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5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핵심요약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Core 태그 : 프로그래밍 언어에서 가장 기본이 되는 변수 선언, 조건문, 반복문 등을 대체하는 태그를 제공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Formatting 태그 : 국가별로 다양한 언어, 날짜와 시간, 숫자 형식을 설정할 때 사용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XML 태그 : XML 문서를 처리하기 위한 태그들로 XML 파싱, 출력, 흐름 제어 등의 기능을 제공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11.1 JSTL이란?</a:t>
            </a:r>
            <a:endParaRPr/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JSTL 사용을 위한 taglib 지시어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JSTL 태그 중 core 태그를 사용하기 위한 지시어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25" y="1687250"/>
            <a:ext cx="7153275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11.2 JSTL 사용 설정</a:t>
            </a:r>
            <a:endParaRPr/>
          </a:p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라이브러리 다운로드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JSTL은 JSP의 기본태그가 아니므로 라이브러리 설치 필요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메이븐 저장소에서 다운로드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URL : </a:t>
            </a:r>
            <a:r>
              <a:rPr lang="ko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https://mvnrepository.com/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접속 후 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jakarta.servlet.jsp.jstl 로 검색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8425" y="2361625"/>
            <a:ext cx="5847157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11.2 JSTL 사용 설정</a:t>
            </a:r>
            <a:endParaRPr/>
          </a:p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라이브러리 다운로드(계속)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첫 번째 링크를 클릭한 후 버전을 3.0.0 선택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jar로 표시된 링크를 클릭해서 라이브러리 다운로드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50" y="1392666"/>
            <a:ext cx="4210875" cy="11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725" y="2904020"/>
            <a:ext cx="4210874" cy="217387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4876800" y="3048000"/>
            <a:ext cx="36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파일명 : jakarta.servlet.jsp.jstl-api-3.0.0.jar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11.2 JSTL 사용 설정</a:t>
            </a:r>
            <a:endParaRPr/>
          </a:p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6" name="Google Shape;126;p21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라이브러리 다운로드(계속)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두 번째 링크를 클릭한 후 버전을 3.0.1 선택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jar로 표시된 링크를 클릭해서 라이브러리 다운로드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5181600" y="3048000"/>
            <a:ext cx="36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파일명 : 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jakarta.servlet.jsp.jstl-3.0.1.jar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23" y="1423998"/>
            <a:ext cx="4722226" cy="10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2948023"/>
            <a:ext cx="4572000" cy="21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